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0" r:id="rId4"/>
    <p:sldId id="258" r:id="rId5"/>
    <p:sldId id="272" r:id="rId6"/>
    <p:sldId id="271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6" r:id="rId17"/>
    <p:sldId id="275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E3DE00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60"/>
  </p:normalViewPr>
  <p:slideViewPr>
    <p:cSldViewPr>
      <p:cViewPr>
        <p:scale>
          <a:sx n="95" d="100"/>
          <a:sy n="95" d="100"/>
        </p:scale>
        <p:origin x="6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68DE4-C6EF-40FA-A720-0DC7422D6267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B8107-3BEA-4A3E-B8DC-1BE19D83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9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9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8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71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98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5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29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9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6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2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7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BB8107-3BEA-4A3E-B8DC-1BE19D8335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5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0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7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67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7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6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085E9-07D3-4ABC-94C4-8EB52CA1FCB0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850E-0E6F-4E9B-98D2-E60920C4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E3DE00"/>
          </a:solidFill>
          <a:latin typeface="Rockwell Extra Bol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E3DE00"/>
          </a:solidFill>
          <a:latin typeface="Rockwell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E3DE00"/>
          </a:solidFill>
          <a:latin typeface="Rockwell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E3DE00"/>
          </a:solidFill>
          <a:latin typeface="Rockwell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E3DE00"/>
          </a:solidFill>
          <a:latin typeface="Rockwell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E3DE00"/>
          </a:solidFill>
          <a:latin typeface="Rockwell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may contain: 9 people, people smiling, people standing and outdoor">
            <a:extLst>
              <a:ext uri="{FF2B5EF4-FFF2-40B4-BE49-F238E27FC236}">
                <a16:creationId xmlns:a16="http://schemas.microsoft.com/office/drawing/2014/main" id="{01F5AAAE-FE3C-475F-A095-E7811EE9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19"/>
            <a:ext cx="9144000" cy="65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72D01-D50C-4407-867C-2B80B893C458}"/>
              </a:ext>
            </a:extLst>
          </p:cNvPr>
          <p:cNvSpPr txBox="1"/>
          <p:nvPr/>
        </p:nvSpPr>
        <p:spPr>
          <a:xfrm rot="259615">
            <a:off x="612524" y="5325648"/>
            <a:ext cx="8133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6600"/>
                </a:solidFill>
                <a:latin typeface="Rockwell Extra Bold" panose="02060903040505020403" pitchFamily="18" charset="0"/>
              </a:rPr>
              <a:t>The “Pickle”   Project</a:t>
            </a:r>
          </a:p>
        </p:txBody>
      </p:sp>
    </p:spTree>
    <p:extLst>
      <p:ext uri="{BB962C8B-B14F-4D97-AF65-F5344CB8AC3E}">
        <p14:creationId xmlns:p14="http://schemas.microsoft.com/office/powerpoint/2010/main" val="124550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7" y="2303573"/>
            <a:ext cx="5167313" cy="4235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3581400" cy="1143000"/>
          </a:xfrm>
        </p:spPr>
        <p:txBody>
          <a:bodyPr/>
          <a:lstStyle/>
          <a:p>
            <a:r>
              <a:rPr lang="en-US" sz="4000" dirty="0"/>
              <a:t>Trombone Cart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92386"/>
            <a:ext cx="3657600" cy="393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26" y="3886200"/>
            <a:ext cx="2753174" cy="280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35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51" y="3886199"/>
            <a:ext cx="3800475" cy="26923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6" y="1207879"/>
            <a:ext cx="3246446" cy="3125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5029200" cy="1143000"/>
          </a:xfrm>
        </p:spPr>
        <p:txBody>
          <a:bodyPr/>
          <a:lstStyle/>
          <a:p>
            <a:r>
              <a:rPr lang="en-US" dirty="0" err="1"/>
              <a:t>Mellophone</a:t>
            </a:r>
            <a:r>
              <a:rPr lang="en-US" dirty="0"/>
              <a:t> Cart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86" y="-46716"/>
            <a:ext cx="3121114" cy="304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97" y="1269007"/>
            <a:ext cx="3002203" cy="30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50402"/>
            <a:ext cx="3020903" cy="235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96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274638"/>
            <a:ext cx="4572000" cy="1143000"/>
          </a:xfrm>
        </p:spPr>
        <p:txBody>
          <a:bodyPr/>
          <a:lstStyle/>
          <a:p>
            <a:r>
              <a:rPr lang="en-US" dirty="0" err="1"/>
              <a:t>Mellophone</a:t>
            </a:r>
            <a:r>
              <a:rPr lang="en-US" dirty="0"/>
              <a:t> Side Cart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" y="105397"/>
            <a:ext cx="3251114" cy="386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07" y="2667000"/>
            <a:ext cx="378313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30840"/>
            <a:ext cx="4002248" cy="4475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62399" cy="1143000"/>
          </a:xfrm>
        </p:spPr>
        <p:txBody>
          <a:bodyPr/>
          <a:lstStyle/>
          <a:p>
            <a:r>
              <a:rPr lang="en-US" dirty="0"/>
              <a:t>Euphonium Cart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137044"/>
            <a:ext cx="3310524" cy="3786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0"/>
            <a:ext cx="3126827" cy="369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94" y="1534012"/>
            <a:ext cx="4219805" cy="49022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18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Tenor Saxophone Cart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800600" cy="477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8790"/>
            <a:ext cx="4241605" cy="4080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51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4114800" cy="1143000"/>
          </a:xfrm>
        </p:spPr>
        <p:txBody>
          <a:bodyPr/>
          <a:lstStyle/>
          <a:p>
            <a:r>
              <a:rPr lang="en-US" dirty="0"/>
              <a:t>Baritone Saxophone Cart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392"/>
            <a:ext cx="4343400" cy="567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"/>
            <a:ext cx="2673713" cy="3354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DD0B87-C632-471A-8572-4BA1146D7D81}"/>
              </a:ext>
            </a:extLst>
          </p:cNvPr>
          <p:cNvGrpSpPr/>
          <p:nvPr/>
        </p:nvGrpSpPr>
        <p:grpSpPr>
          <a:xfrm>
            <a:off x="6096000" y="3200400"/>
            <a:ext cx="2844480" cy="3276600"/>
            <a:chOff x="6096000" y="3200400"/>
            <a:chExt cx="2844480" cy="32766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74A823-CA17-4CED-B5BC-0A9202F63CC6}"/>
                </a:ext>
              </a:extLst>
            </p:cNvPr>
            <p:cNvSpPr/>
            <p:nvPr/>
          </p:nvSpPr>
          <p:spPr>
            <a:xfrm>
              <a:off x="6096000" y="3200400"/>
              <a:ext cx="2844480" cy="3276600"/>
            </a:xfrm>
            <a:prstGeom prst="rect">
              <a:avLst/>
            </a:prstGeom>
            <a:solidFill>
              <a:srgbClr val="00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C2DCF5"/>
                </a:clrFrom>
                <a:clrTo>
                  <a:srgbClr val="C2DC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200400"/>
              <a:ext cx="2844480" cy="3276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022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152400"/>
            <a:ext cx="3505200" cy="1143000"/>
          </a:xfrm>
        </p:spPr>
        <p:txBody>
          <a:bodyPr/>
          <a:lstStyle/>
          <a:p>
            <a:r>
              <a:rPr lang="en-US" sz="5400" dirty="0"/>
              <a:t>Ramp</a:t>
            </a:r>
          </a:p>
        </p:txBody>
      </p:sp>
      <p:pic>
        <p:nvPicPr>
          <p:cNvPr id="2052" name="Picture 4" descr="https://www.discountramps.com/images/xl/A1A19-Roll-A-Ra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4" y="152400"/>
            <a:ext cx="4350143" cy="43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iscountramps.com/images/xl/A1A19-Roll-A-Ramp__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559" y="4876800"/>
            <a:ext cx="4038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3DE00"/>
                </a:solidFill>
                <a:latin typeface="Rockwell" pitchFamily="18" charset="0"/>
              </a:rPr>
              <a:t>The ramp is a Roll-A-Ramp from Roll-A-Ramp®. It will be 11ft. long.</a:t>
            </a:r>
          </a:p>
        </p:txBody>
      </p:sp>
    </p:spTree>
    <p:extLst>
      <p:ext uri="{BB962C8B-B14F-4D97-AF65-F5344CB8AC3E}">
        <p14:creationId xmlns:p14="http://schemas.microsoft.com/office/powerpoint/2010/main" val="291310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z="7200" dirty="0"/>
              <a:t>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sz="4400" dirty="0"/>
              <a:t>The project is expected to cost $2800- $3200</a:t>
            </a:r>
          </a:p>
          <a:p>
            <a:pPr lvl="1"/>
            <a:r>
              <a:rPr lang="en-US" sz="3600" dirty="0"/>
              <a:t>Plywood: $160</a:t>
            </a:r>
          </a:p>
          <a:p>
            <a:pPr lvl="1"/>
            <a:r>
              <a:rPr lang="en-US" sz="3600" dirty="0"/>
              <a:t>PVC: $500</a:t>
            </a:r>
          </a:p>
          <a:p>
            <a:pPr lvl="1"/>
            <a:r>
              <a:rPr lang="en-US" sz="3600" dirty="0"/>
              <a:t>Wheels: $350</a:t>
            </a:r>
          </a:p>
          <a:p>
            <a:pPr lvl="1"/>
            <a:r>
              <a:rPr lang="en-US" sz="3600" dirty="0"/>
              <a:t>Other Hardware / Paint: $300</a:t>
            </a:r>
          </a:p>
          <a:p>
            <a:pPr lvl="1"/>
            <a:r>
              <a:rPr lang="en-US" sz="3600" dirty="0"/>
              <a:t>Ramp: $1400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606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Budget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47427"/>
              </p:ext>
            </p:extLst>
          </p:nvPr>
        </p:nvGraphicFramePr>
        <p:xfrm>
          <a:off x="76200" y="838200"/>
          <a:ext cx="895749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Worksheet" r:id="rId3" imgW="12833100" imgH="6229282" progId="Excel.Sheet.12">
                  <p:embed/>
                </p:oleObj>
              </mc:Choice>
              <mc:Fallback>
                <p:oleObj name="Worksheet" r:id="rId3" imgW="12833100" imgH="62292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838200"/>
                        <a:ext cx="8957490" cy="4343400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54102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3DE00"/>
                </a:solidFill>
                <a:latin typeface="Rockwell" pitchFamily="18" charset="0"/>
              </a:rPr>
              <a:t>There is a difference between the total cost as a sum of the costs/materials and the total cost as a sum of the costs/cart, which amounts to $42.11. This is caused by the costs/material for paint, eyebolt nuts, and wood eyebolts being higher due to A: paint not requiring a full gallon, but a full gallon still needs to be bought, so it is rounded up; B: the additional cost of a pack of 50 screws, not included in the price/item; C: the cost of pack of 50 of the item. These three additional costs are not included in the price/cart, but amount to the $42.11 difference between the two totals.</a:t>
            </a:r>
          </a:p>
        </p:txBody>
      </p:sp>
    </p:spTree>
    <p:extLst>
      <p:ext uri="{BB962C8B-B14F-4D97-AF65-F5344CB8AC3E}">
        <p14:creationId xmlns:p14="http://schemas.microsoft.com/office/powerpoint/2010/main" val="298062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EEE903-E6C6-4A55-BD18-613B540C6249}"/>
              </a:ext>
            </a:extLst>
          </p:cNvPr>
          <p:cNvSpPr txBox="1"/>
          <p:nvPr/>
        </p:nvSpPr>
        <p:spPr>
          <a:xfrm>
            <a:off x="4800600" y="514739"/>
            <a:ext cx="39925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  <a:latin typeface="Rockwell" panose="02060603020205020403" pitchFamily="18" charset="0"/>
              </a:rPr>
              <a:t>My name is </a:t>
            </a:r>
            <a:r>
              <a:rPr lang="en-US" sz="2200" dirty="0" err="1">
                <a:solidFill>
                  <a:srgbClr val="FFFF00"/>
                </a:solidFill>
                <a:latin typeface="Rockwell" panose="02060603020205020403" pitchFamily="18" charset="0"/>
              </a:rPr>
              <a:t>Ilan</a:t>
            </a:r>
            <a:r>
              <a:rPr lang="en-US" sz="2200" dirty="0">
                <a:solidFill>
                  <a:srgbClr val="FFFF00"/>
                </a:solidFill>
                <a:latin typeface="Rockwell" panose="02060603020205020403" pitchFamily="18" charset="0"/>
              </a:rPr>
              <a:t> Schindler. I have been in the MHS Band Program for all 4 years of high school, including 4 years in Marching Band as well.</a:t>
            </a:r>
          </a:p>
          <a:p>
            <a:endParaRPr lang="en-US" sz="2200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Rockwell" panose="02060603020205020403" pitchFamily="18" charset="0"/>
              </a:rPr>
              <a:t>Now I’m a senior. For my Engineering Independent Study class, I have been working on a project to benefit the band program, specifically the Marching Band.</a:t>
            </a:r>
          </a:p>
          <a:p>
            <a:endParaRPr lang="en-US" sz="2200" dirty="0">
              <a:solidFill>
                <a:srgbClr val="FFFF00"/>
              </a:solidFill>
              <a:latin typeface="Rockwell" panose="02060603020205020403" pitchFamily="18" charset="0"/>
            </a:endParaRPr>
          </a:p>
          <a:p>
            <a:r>
              <a:rPr lang="en-US" sz="2200" dirty="0">
                <a:solidFill>
                  <a:srgbClr val="FFFF00"/>
                </a:solidFill>
                <a:latin typeface="Rockwell" panose="02060603020205020403" pitchFamily="18" charset="0"/>
              </a:rPr>
              <a:t>Please read on for the details</a:t>
            </a:r>
            <a:r>
              <a:rPr lang="en-US" dirty="0">
                <a:solidFill>
                  <a:srgbClr val="FFFF00"/>
                </a:solidFill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C855DC-8DB0-4ABD-AFD3-EE7E1370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" y="533400"/>
            <a:ext cx="3992562" cy="5988844"/>
          </a:xfrm>
        </p:spPr>
      </p:pic>
      <p:sp>
        <p:nvSpPr>
          <p:cNvPr id="2" name="Rectangle 1"/>
          <p:cNvSpPr/>
          <p:nvPr/>
        </p:nvSpPr>
        <p:spPr>
          <a:xfrm>
            <a:off x="914400" y="5486400"/>
            <a:ext cx="3505200" cy="838200"/>
          </a:xfrm>
          <a:prstGeom prst="rect">
            <a:avLst/>
          </a:prstGeom>
          <a:solidFill>
            <a:srgbClr val="006600"/>
          </a:solidFill>
          <a:ln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3DE00"/>
                </a:solidFill>
                <a:latin typeface="Rockwell" pitchFamily="18" charset="0"/>
              </a:rPr>
              <a:t>This is a picture of me (left) and my dad (right) at a Marching Band competition.</a:t>
            </a:r>
          </a:p>
        </p:txBody>
      </p:sp>
    </p:spTree>
    <p:extLst>
      <p:ext uri="{BB962C8B-B14F-4D97-AF65-F5344CB8AC3E}">
        <p14:creationId xmlns:p14="http://schemas.microsoft.com/office/powerpoint/2010/main" val="297974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may contain: 9 people, people smiling, people standing and outdoor">
            <a:extLst>
              <a:ext uri="{FF2B5EF4-FFF2-40B4-BE49-F238E27FC236}">
                <a16:creationId xmlns:a16="http://schemas.microsoft.com/office/drawing/2014/main" id="{01F5AAAE-FE3C-475F-A095-E7811EE9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19"/>
            <a:ext cx="9144000" cy="653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4E1DD0F-8A6A-480F-864D-55FEB4D9159E}"/>
              </a:ext>
            </a:extLst>
          </p:cNvPr>
          <p:cNvSpPr/>
          <p:nvPr/>
        </p:nvSpPr>
        <p:spPr>
          <a:xfrm rot="621574">
            <a:off x="294085" y="250821"/>
            <a:ext cx="3733800" cy="1066800"/>
          </a:xfrm>
          <a:prstGeom prst="rightArrow">
            <a:avLst/>
          </a:prstGeom>
          <a:solidFill>
            <a:srgbClr val="006600"/>
          </a:solidFill>
          <a:ln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3DE00"/>
                </a:solidFill>
                <a:latin typeface="Rockwell" panose="02060603020205020403" pitchFamily="18" charset="0"/>
              </a:rPr>
              <a:t>This is “The Pickle”</a:t>
            </a: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FF6EAC61-BFFF-4663-B8C9-D59FE82EB2D7}"/>
              </a:ext>
            </a:extLst>
          </p:cNvPr>
          <p:cNvSpPr/>
          <p:nvPr/>
        </p:nvSpPr>
        <p:spPr>
          <a:xfrm>
            <a:off x="266700" y="5334000"/>
            <a:ext cx="8801100" cy="1064559"/>
          </a:xfrm>
          <a:prstGeom prst="upArrowCallout">
            <a:avLst>
              <a:gd name="adj1" fmla="val 19118"/>
              <a:gd name="adj2" fmla="val 25000"/>
              <a:gd name="adj3" fmla="val 23824"/>
              <a:gd name="adj4" fmla="val 68332"/>
            </a:avLst>
          </a:prstGeom>
          <a:solidFill>
            <a:srgbClr val="006600"/>
          </a:solidFill>
          <a:ln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3DE00"/>
                </a:solidFill>
                <a:latin typeface="Rockwell" panose="02060603020205020403" pitchFamily="18" charset="0"/>
              </a:rPr>
              <a:t>These are some of the Band Parents that load Marching Band instruments on to and off of  The Pickle - one by one - every time the Marching Band performs away.</a:t>
            </a:r>
          </a:p>
        </p:txBody>
      </p:sp>
    </p:spTree>
    <p:extLst>
      <p:ext uri="{BB962C8B-B14F-4D97-AF65-F5344CB8AC3E}">
        <p14:creationId xmlns:p14="http://schemas.microsoft.com/office/powerpoint/2010/main" val="273249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25" y="228600"/>
            <a:ext cx="3679809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  <a:latin typeface="Rockwell Extra Bold" pitchFamily="18" charset="0"/>
              </a:rPr>
              <a:t>Why I’m Doing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60" y="1414386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Give back to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Montgomery High School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MHS Band Program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MHS Marching Band Parents</a:t>
            </a:r>
          </a:p>
          <a:p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Teach students to be more responsible</a:t>
            </a:r>
          </a:p>
          <a:p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Visible/tangible example of engineering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Raise awareness of MHS engineering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Rockwell" pitchFamily="18" charset="0"/>
              </a:rPr>
              <a:t>Raise enrollment in engineering classes</a:t>
            </a:r>
          </a:p>
          <a:p>
            <a:r>
              <a:rPr lang="en-US" dirty="0">
                <a:solidFill>
                  <a:srgbClr val="FFFF00"/>
                </a:solidFill>
              </a:rPr>
              <a:t>To solve problems</a:t>
            </a:r>
            <a:endParaRPr lang="en-US" dirty="0">
              <a:solidFill>
                <a:srgbClr val="FFFF00"/>
              </a:solidFill>
              <a:latin typeface="Rockwell" pitchFamily="18" charset="0"/>
            </a:endParaRPr>
          </a:p>
        </p:txBody>
      </p:sp>
      <p:pic>
        <p:nvPicPr>
          <p:cNvPr id="1026" name="Picture 2" descr="Image result for autodesk logo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55005"/>
            <a:ext cx="3703204" cy="6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E68F0-7E33-4C9A-90DA-D6085CCFA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414386"/>
            <a:ext cx="2071259" cy="2068512"/>
          </a:xfrm>
          <a:prstGeom prst="rect">
            <a:avLst/>
          </a:prstGeom>
        </p:spPr>
      </p:pic>
      <p:pic>
        <p:nvPicPr>
          <p:cNvPr id="2060" name="Picture 12" descr="Image may contain: 7 people, people smiling, people standing and outdoor">
            <a:extLst>
              <a:ext uri="{FF2B5EF4-FFF2-40B4-BE49-F238E27FC236}">
                <a16:creationId xmlns:a16="http://schemas.microsoft.com/office/drawing/2014/main" id="{0D54EE62-ACBF-4C61-A972-07077629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34" y="228600"/>
            <a:ext cx="2743200" cy="18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3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5" y="31019"/>
            <a:ext cx="9144000" cy="1143000"/>
          </a:xfrm>
        </p:spPr>
        <p:txBody>
          <a:bodyPr/>
          <a:lstStyle/>
          <a:p>
            <a:r>
              <a:rPr lang="en-US" sz="5400" dirty="0"/>
              <a:t>Solving 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5" y="1143000"/>
            <a:ext cx="9144000" cy="4602163"/>
          </a:xfrm>
        </p:spPr>
        <p:txBody>
          <a:bodyPr>
            <a:noAutofit/>
          </a:bodyPr>
          <a:lstStyle/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Time: </a:t>
            </a:r>
            <a:r>
              <a:rPr lang="en-US" sz="2400" dirty="0"/>
              <a:t>Current system takes a long time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Strain: </a:t>
            </a:r>
            <a:r>
              <a:rPr lang="en-US" sz="2400" dirty="0"/>
              <a:t>Lifting the instruments is very physically taxing on parent’s legs and backs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People Power: </a:t>
            </a:r>
            <a:r>
              <a:rPr lang="en-US" sz="2400" dirty="0"/>
              <a:t>It takes at least 2 parents in the bus and 2 parents on the ground to load the bus, and this is never enough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Consistency: </a:t>
            </a:r>
            <a:r>
              <a:rPr lang="en-US" sz="2400" dirty="0"/>
              <a:t>Without organization, there is a general idea of how the bus gets packed from week to week, but in practice, it changes every time based on the order that instruments come into the bus</a:t>
            </a:r>
          </a:p>
          <a:p>
            <a:r>
              <a:rPr lang="en-US" sz="2600" dirty="0">
                <a:ln w="6350">
                  <a:noFill/>
                </a:ln>
                <a:effectLst/>
                <a:latin typeface="Rockwell Extra Bold" pitchFamily="18" charset="0"/>
              </a:rPr>
              <a:t>Hazardous: </a:t>
            </a:r>
            <a:r>
              <a:rPr lang="en-US" sz="2400" dirty="0"/>
              <a:t>Many times, instruments fall out of their constraints </a:t>
            </a:r>
            <a:r>
              <a:rPr lang="en-US" sz="2400"/>
              <a:t>and block </a:t>
            </a:r>
            <a:r>
              <a:rPr lang="en-US" sz="2400" dirty="0"/>
              <a:t>the aisle, blocking the emergency exit at the back of the bus</a:t>
            </a:r>
          </a:p>
        </p:txBody>
      </p:sp>
    </p:spTree>
    <p:extLst>
      <p:ext uri="{BB962C8B-B14F-4D97-AF65-F5344CB8AC3E}">
        <p14:creationId xmlns:p14="http://schemas.microsoft.com/office/powerpoint/2010/main" val="3296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F135-6117-45B7-BB86-2C2ADB3E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90D20-5D3A-4923-885B-E6B784709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525963"/>
          </a:xfrm>
        </p:spPr>
        <p:txBody>
          <a:bodyPr>
            <a:noAutofit/>
          </a:bodyPr>
          <a:lstStyle/>
          <a:p>
            <a:r>
              <a:rPr lang="en-US" sz="3300" dirty="0"/>
              <a:t>Build carts out of PVC and plywood </a:t>
            </a:r>
          </a:p>
          <a:p>
            <a:r>
              <a:rPr lang="en-US" sz="3300" dirty="0"/>
              <a:t>Carts will hold 4-8 instruments at a time and can be rolled up a ramp by the parents and secured in the Pickle</a:t>
            </a:r>
          </a:p>
          <a:p>
            <a:r>
              <a:rPr lang="en-US" sz="3300" dirty="0"/>
              <a:t>Makes students responsible for putting instruments onto the carts</a:t>
            </a:r>
          </a:p>
          <a:p>
            <a:r>
              <a:rPr lang="en-US" sz="3300" dirty="0"/>
              <a:t>Will make loading instruments faster and easier for the parents</a:t>
            </a:r>
          </a:p>
        </p:txBody>
      </p:sp>
    </p:spTree>
    <p:extLst>
      <p:ext uri="{BB962C8B-B14F-4D97-AF65-F5344CB8AC3E}">
        <p14:creationId xmlns:p14="http://schemas.microsoft.com/office/powerpoint/2010/main" val="374238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This Will Solve 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876800"/>
          </a:xfrm>
        </p:spPr>
        <p:txBody>
          <a:bodyPr anchor="t">
            <a:noAutofit/>
          </a:bodyPr>
          <a:lstStyle/>
          <a:p>
            <a:r>
              <a:rPr lang="en-US" sz="2800" dirty="0">
                <a:latin typeface="Rockwell Extra Bold" pitchFamily="18" charset="0"/>
              </a:rPr>
              <a:t>Time: </a:t>
            </a:r>
            <a:r>
              <a:rPr lang="en-US" sz="2200" dirty="0"/>
              <a:t>rolling multiple instruments on at once and quickly locking them in will be much faster than the current system</a:t>
            </a:r>
          </a:p>
          <a:p>
            <a:r>
              <a:rPr lang="en-US" sz="2800" dirty="0">
                <a:latin typeface="Rockwell Extra Bold" pitchFamily="18" charset="0"/>
              </a:rPr>
              <a:t>Strain: </a:t>
            </a:r>
            <a:r>
              <a:rPr lang="en-US" sz="2200" dirty="0"/>
              <a:t>instruments will be rolled up a ramp, instead of lifted one-by-one onto the bus</a:t>
            </a:r>
          </a:p>
          <a:p>
            <a:r>
              <a:rPr lang="en-US" sz="2800" dirty="0">
                <a:latin typeface="Rockwell Extra Bold" pitchFamily="18" charset="0"/>
              </a:rPr>
              <a:t>People Power: </a:t>
            </a:r>
            <a:r>
              <a:rPr lang="en-US" sz="2200" dirty="0"/>
              <a:t>fewer people will be needed to push carts up a ramp and put them into place</a:t>
            </a:r>
          </a:p>
          <a:p>
            <a:r>
              <a:rPr lang="en-US" sz="2800" dirty="0">
                <a:latin typeface="Rockwell Extra Bold" pitchFamily="18" charset="0"/>
              </a:rPr>
              <a:t>Consistency: </a:t>
            </a:r>
            <a:r>
              <a:rPr lang="en-US" sz="2200" dirty="0"/>
              <a:t>each cart has a specific place where it locks in. Everything will come into the bus in the same order every time and will be put away in the same place every time.</a:t>
            </a:r>
          </a:p>
          <a:p>
            <a:r>
              <a:rPr lang="en-US" sz="2800" dirty="0">
                <a:latin typeface="Rockwell Extra Bold" pitchFamily="18" charset="0"/>
              </a:rPr>
              <a:t>Hazardous: </a:t>
            </a:r>
            <a:r>
              <a:rPr lang="en-US" sz="2200" dirty="0"/>
              <a:t>the locking mechanism is more secure and instruments won’t easily fly into the middle walkway, keeping the fire escape easily accessible</a:t>
            </a:r>
          </a:p>
        </p:txBody>
      </p:sp>
    </p:spTree>
    <p:extLst>
      <p:ext uri="{BB962C8B-B14F-4D97-AF65-F5344CB8AC3E}">
        <p14:creationId xmlns:p14="http://schemas.microsoft.com/office/powerpoint/2010/main" val="259948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1" y="959025"/>
            <a:ext cx="751876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03"/>
            <a:ext cx="7467600" cy="792162"/>
          </a:xfrm>
        </p:spPr>
        <p:txBody>
          <a:bodyPr/>
          <a:lstStyle/>
          <a:p>
            <a:r>
              <a:rPr lang="en-US" sz="4000" dirty="0">
                <a:solidFill>
                  <a:srgbClr val="E3DE00"/>
                </a:solidFill>
              </a:rPr>
              <a:t>Proposal – Final Result</a:t>
            </a:r>
          </a:p>
        </p:txBody>
      </p:sp>
    </p:spTree>
    <p:extLst>
      <p:ext uri="{BB962C8B-B14F-4D97-AF65-F5344CB8AC3E}">
        <p14:creationId xmlns:p14="http://schemas.microsoft.com/office/powerpoint/2010/main" val="2258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10" y="1355100"/>
            <a:ext cx="1676400" cy="477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4" y="3391581"/>
            <a:ext cx="4392642" cy="33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827" y="163247"/>
            <a:ext cx="4675076" cy="358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 Interior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3552C-FD54-4470-A151-6487AF82545D}"/>
              </a:ext>
            </a:extLst>
          </p:cNvPr>
          <p:cNvSpPr txBox="1"/>
          <p:nvPr/>
        </p:nvSpPr>
        <p:spPr>
          <a:xfrm>
            <a:off x="5294376" y="4023360"/>
            <a:ext cx="461665" cy="1996321"/>
          </a:xfrm>
          <a:prstGeom prst="rect">
            <a:avLst/>
          </a:prstGeom>
          <a:noFill/>
          <a:ln>
            <a:solidFill>
              <a:srgbClr val="E3DE00"/>
            </a:solidFill>
          </a:ln>
        </p:spPr>
        <p:txBody>
          <a:bodyPr vert="vert270" wrap="square" lIns="0" tIns="0" rIns="9144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E3DE00"/>
                </a:solidFill>
                <a:latin typeface="Rockwell" panose="02060603020205020403" pitchFamily="18" charset="0"/>
              </a:rPr>
              <a:t>Sousaphones</a:t>
            </a:r>
            <a:endParaRPr lang="en-US" sz="1400" dirty="0">
              <a:solidFill>
                <a:srgbClr val="E3DE00"/>
              </a:solidFill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3E1F-94A8-4340-BD00-8AA9F75FF7FD}"/>
              </a:ext>
            </a:extLst>
          </p:cNvPr>
          <p:cNvSpPr txBox="1"/>
          <p:nvPr/>
        </p:nvSpPr>
        <p:spPr>
          <a:xfrm>
            <a:off x="5296849" y="1600200"/>
            <a:ext cx="461665" cy="2374446"/>
          </a:xfrm>
          <a:prstGeom prst="rect">
            <a:avLst/>
          </a:prstGeom>
          <a:noFill/>
          <a:ln>
            <a:solidFill>
              <a:srgbClr val="E3DE00"/>
            </a:solidFill>
          </a:ln>
        </p:spPr>
        <p:txBody>
          <a:bodyPr vert="vert270" wrap="square" lIns="0" tIns="0" rIns="9144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E3DE00"/>
                </a:solidFill>
                <a:latin typeface="Rockwell" panose="02060603020205020403" pitchFamily="18" charset="0"/>
              </a:rPr>
              <a:t>Percussion</a:t>
            </a:r>
            <a:endParaRPr lang="en-US" sz="1400" dirty="0">
              <a:solidFill>
                <a:srgbClr val="E3DE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6DD21-C79B-4BD0-ABC3-7FAE9D3B1C96}"/>
              </a:ext>
            </a:extLst>
          </p:cNvPr>
          <p:cNvSpPr txBox="1"/>
          <p:nvPr/>
        </p:nvSpPr>
        <p:spPr>
          <a:xfrm>
            <a:off x="228600" y="300196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3DE00"/>
                </a:solidFill>
                <a:latin typeface="Rockwell" panose="02060603020205020403" pitchFamily="18" charset="0"/>
              </a:rPr>
              <a:t>The plywood panels here are changes that need to be made to the Pickle.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C2DCF5"/>
              </a:clrFrom>
              <a:clrTo>
                <a:srgbClr val="C2DC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00" y="1340032"/>
            <a:ext cx="2079929" cy="486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94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711</Words>
  <Application>Microsoft Office PowerPoint</Application>
  <PresentationFormat>On-screen Show (4:3)</PresentationFormat>
  <Paragraphs>77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Extra Bold</vt:lpstr>
      <vt:lpstr>Office Theme</vt:lpstr>
      <vt:lpstr>Worksheet</vt:lpstr>
      <vt:lpstr>PowerPoint Presentation</vt:lpstr>
      <vt:lpstr>PowerPoint Presentation</vt:lpstr>
      <vt:lpstr>PowerPoint Presentation</vt:lpstr>
      <vt:lpstr>Why I’m Doing This</vt:lpstr>
      <vt:lpstr>Solving the Problems</vt:lpstr>
      <vt:lpstr>The Plan</vt:lpstr>
      <vt:lpstr>How This Will Solve the Problems</vt:lpstr>
      <vt:lpstr>Proposal – Final Result</vt:lpstr>
      <vt:lpstr>Pickle Interior</vt:lpstr>
      <vt:lpstr>Trombone Cart</vt:lpstr>
      <vt:lpstr>Mellophone Cart</vt:lpstr>
      <vt:lpstr>Mellophone Side Cart</vt:lpstr>
      <vt:lpstr>Euphonium Cart</vt:lpstr>
      <vt:lpstr>Tenor Saxophone Cart</vt:lpstr>
      <vt:lpstr>Baritone Saxophone Cart</vt:lpstr>
      <vt:lpstr>Ramp</vt:lpstr>
      <vt:lpstr>Costs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mtsdadmin</dc:creator>
  <cp:lastModifiedBy>Ilan Schindler</cp:lastModifiedBy>
  <cp:revision>76</cp:revision>
  <dcterms:created xsi:type="dcterms:W3CDTF">2018-04-16T12:29:21Z</dcterms:created>
  <dcterms:modified xsi:type="dcterms:W3CDTF">2018-05-21T20:52:21Z</dcterms:modified>
</cp:coreProperties>
</file>